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256" r:id="rId6"/>
    <p:sldId id="257" r:id="rId7"/>
    <p:sldId id="265" r:id="rId8"/>
    <p:sldId id="258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2867B5-9721-481E-9023-B45914602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07D78A-E02F-4D84-BC5D-99626291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3D1189-F905-482C-88DD-1BD79AA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083277-E67F-415E-927E-3CEE9E94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872D4E-4E1B-4719-A0AF-6458AA97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24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9DCFF-5E26-4324-B15D-78579AFD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4AD55B-30DB-4EFE-8277-053D52F96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561B7C-9821-45AE-BD5A-0C52E63A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93E432-AA0E-4B15-A4CC-AF5874CD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7993EB-A92D-45EB-AA84-87042051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78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6639861-0A62-44B2-97A2-45B649137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CAB63BA-915C-45E6-8AEC-34443498B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2F4C37-5DD4-4E1B-BF92-1994C8D1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CD7D2F-0F2B-4F80-8466-6692966D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21D96E-DD88-463B-945E-DA5C9ED6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776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A5EAE8-6B80-4B17-BF2B-26D25830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9D39C4-52D7-42DF-B02A-938878129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33A40-5F93-4996-96C2-0EC04F54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DF7A71-2F6B-4B5F-9261-11B9171F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7D288E-CB7C-4CD8-B03A-571A2291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97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0016C-4F76-4736-BDDF-A0BA169D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2A8122-1F99-4AEA-848C-E9392F4B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0FA95A-3968-4BFC-9B35-6DFDAF38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15CBB1-95D9-465C-9FF1-945FB199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DC16A6-214C-497C-8868-B565BF14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97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0D9E5B-940D-4ADC-8F61-4DDC89AF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63F51F-4F91-4248-A0AF-87ACF1337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C1B464-A7A8-4D02-99E6-606ED008E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10E638-460A-4A23-A9D7-C45CF900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A81962E-F7CF-4975-9805-48ED7FEE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D85B7C-17C7-4730-9865-93E1D1B7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03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31A3E-4835-480B-B0F3-02348271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7BAC07-26D9-49FE-AE90-5D0D0628C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BFAB65-D572-4F6C-B811-2D685288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B884F6E-35F6-4B71-B596-600C41647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55FB591-2319-4721-B123-10782F52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C93409-A328-433B-AD00-9EB83AA0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D7D99D-191C-41C7-B2DB-FCD41364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CB30CB7-61A1-45BF-B720-67D0FEFD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93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06987C-8F0F-45DD-8066-4844ED77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22096E1-8363-4044-B98A-8F18D5FE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F23A80-E5AE-486E-A043-E43D8774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5D978C-CF5E-4170-8EF8-151F993D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86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0EDB662-F0B1-46E0-8FD6-A3DD2D82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6D8BBAA-5906-4DF8-A1A4-5D5549D5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194DAF-D5A3-47EB-BA01-518124D1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34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89B03B-C995-4561-9D25-FF2A30C3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60DCB4-88BF-4B18-8344-9873C1BF5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C94AE3-5D3A-4DFD-B99C-A50DD1C11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27E9BE-3984-4F9F-9114-E06BB203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4E1246-C21D-45B9-BA20-6DBA911C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46FCA-64B0-4E2D-BB22-2244DD5E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47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1C15C3-5799-40B7-A55A-431E67B4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7D85EAE-8B0D-4B7C-97D7-3D51A7658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793C17-2AA5-4BC9-A03C-DA1717202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36388F-72BD-4FFB-9F39-A2E256F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E8C542-97B5-4D4F-A093-73FA974E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0DBA98-0B95-4D3A-9107-A5BCA971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03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103FA6-FC9F-4306-8F1E-0D192D45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36823F-3037-463F-939D-2FBDD1966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BAF325-A094-4011-83F8-4FD006859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2E96D-F2A5-4BB4-BE57-D84B63A0EA9C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148B8A-B79D-4220-A0DC-AF8CB2540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350FFF-2A8C-47A3-B6A6-C6E14A522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E89F-95EF-4696-8CA5-CCEF155C3D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books/docs/v1/using" TargetMode="External"/><Relationship Id="rId2" Type="http://schemas.openxmlformats.org/officeDocument/2006/relationships/hyperlink" Target="https://developer.edamam.com/edamam-docs-recipe-api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developer.spotify.com/documentation/web-ap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damam.com/api/recipes/v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googleapis.com/books/v1/volum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Giuseppe Leocata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1000001729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22"/>
          <a:stretch/>
        </p:blipFill>
        <p:spPr>
          <a:xfrm>
            <a:off x="-9329" y="0"/>
            <a:ext cx="2407296" cy="31257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14973" y="54700"/>
            <a:ext cx="2289684" cy="29628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Modo in cui è stata inclusa</a:t>
            </a:r>
          </a:p>
          <a:p>
            <a:pPr algn="r"/>
            <a:r>
              <a:rPr lang="it-IT" sz="4000" b="1" i="1" u="sng" dirty="0">
                <a:solidFill>
                  <a:srgbClr val="FFFFFF"/>
                </a:solidFill>
              </a:rPr>
              <a:t>L’API di Google Books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2731731" y="81408"/>
            <a:ext cx="303050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l’API è stata implementata tramite una modale: a</a:t>
            </a:r>
            <a:r>
              <a:rPr lang="it-IT" dirty="0"/>
              <a:t>l click di un bottone fissato nella viewport questa si apre e all’interno vi è una barra di ricerca.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ebook è restituito il </a:t>
            </a:r>
            <a:r>
              <a:rPr lang="it-IT" b="1" dirty="0"/>
              <a:t>titolo</a:t>
            </a:r>
            <a:r>
              <a:rPr lang="it-IT" dirty="0"/>
              <a:t>, la </a:t>
            </a:r>
            <a:r>
              <a:rPr lang="it-IT" b="1" dirty="0"/>
              <a:t>foto</a:t>
            </a:r>
            <a:r>
              <a:rPr lang="it-IT" dirty="0"/>
              <a:t> e un collegamento al </a:t>
            </a:r>
            <a:r>
              <a:rPr lang="it-IT" b="1" dirty="0"/>
              <a:t>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3419F0-1C9D-4843-95A0-5684BA047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5" r="2017"/>
          <a:stretch/>
        </p:blipFill>
        <p:spPr>
          <a:xfrm>
            <a:off x="6096000" y="0"/>
            <a:ext cx="4502815" cy="293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EBD0B94-9CCF-4B60-98C9-15A886A0A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8"/>
          <a:stretch/>
        </p:blipFill>
        <p:spPr>
          <a:xfrm>
            <a:off x="2067474" y="3360273"/>
            <a:ext cx="4945356" cy="341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AEB1196-D9A5-4078-A9B5-2D9186107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104" y="3017578"/>
            <a:ext cx="4239888" cy="379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53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22"/>
          <a:stretch/>
        </p:blipFill>
        <p:spPr>
          <a:xfrm>
            <a:off x="-9329" y="0"/>
            <a:ext cx="2407296" cy="31257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0" y="54700"/>
            <a:ext cx="2239347" cy="28808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Modo in cui è stata inclusa</a:t>
            </a:r>
          </a:p>
          <a:p>
            <a:pPr algn="r"/>
            <a:r>
              <a:rPr lang="it-IT" sz="4000" b="1" i="1" u="sng" dirty="0">
                <a:solidFill>
                  <a:srgbClr val="FFFFFF"/>
                </a:solidFill>
              </a:rPr>
              <a:t>L’API di Spotify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2612571" y="94565"/>
            <a:ext cx="49453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l’API è stata implementata tramite una modale</a:t>
            </a:r>
            <a:r>
              <a:rPr lang="it-IT" dirty="0"/>
              <a:t>:</a:t>
            </a:r>
            <a:endParaRPr lang="it-IT" sz="1800" dirty="0"/>
          </a:p>
          <a:p>
            <a:r>
              <a:rPr lang="it-IT" dirty="0"/>
              <a:t>al click di un bottone fissato nella viewport questa si apre e vi sono:</a:t>
            </a:r>
          </a:p>
          <a:p>
            <a:r>
              <a:rPr lang="it-IT" dirty="0"/>
              <a:t>- 6 brani (presi random) dalla playlist presentata nella slide n°2</a:t>
            </a:r>
          </a:p>
          <a:p>
            <a:pPr marL="285750" indent="-285750">
              <a:buFontTx/>
              <a:buChar char="-"/>
            </a:pPr>
            <a:r>
              <a:rPr lang="it-IT" dirty="0"/>
              <a:t>una barra di ricerca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brano è restituito il </a:t>
            </a:r>
            <a:r>
              <a:rPr lang="it-IT" b="1" dirty="0"/>
              <a:t>titolo</a:t>
            </a:r>
            <a:r>
              <a:rPr lang="it-IT" dirty="0"/>
              <a:t>, la </a:t>
            </a:r>
            <a:r>
              <a:rPr lang="it-IT" b="1" dirty="0"/>
              <a:t>foto</a:t>
            </a:r>
            <a:r>
              <a:rPr lang="it-IT" dirty="0"/>
              <a:t> e un collegamento </a:t>
            </a:r>
            <a:r>
              <a:rPr lang="it-IT" b="1" dirty="0"/>
              <a:t>all’anteprima</a:t>
            </a:r>
            <a:r>
              <a:rPr lang="it-IT" dirty="0"/>
              <a:t> (posto sopra il </a:t>
            </a:r>
            <a:r>
              <a:rPr lang="it-IT" b="1" dirty="0"/>
              <a:t>tasto</a:t>
            </a:r>
            <a:r>
              <a:rPr lang="it-IT" dirty="0"/>
              <a:t> </a:t>
            </a:r>
            <a:r>
              <a:rPr lang="it-IT" b="1" dirty="0"/>
              <a:t>play</a:t>
            </a:r>
            <a:r>
              <a:rPr lang="it-IT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9EBC3C-4F2D-42A1-9931-8146A655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778" y="36038"/>
            <a:ext cx="3319301" cy="293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35D5E4C-15B4-4E38-99F6-F4D79EB84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31" y="3192353"/>
            <a:ext cx="4042254" cy="3610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761220F-14AA-4DB6-AC24-230D83813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852" y="3073598"/>
            <a:ext cx="4182101" cy="3729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68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2BB636C-192A-42D8-8B4C-4CDBE469FED4}"/>
              </a:ext>
            </a:extLst>
          </p:cNvPr>
          <p:cNvSpPr txBox="1"/>
          <p:nvPr/>
        </p:nvSpPr>
        <p:spPr>
          <a:xfrm>
            <a:off x="4403060" y="-69622"/>
            <a:ext cx="3383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LAYOUT MOBILE GENERALE</a:t>
            </a:r>
            <a:r>
              <a:rPr lang="it-IT" sz="1800" dirty="0"/>
              <a:t>:</a:t>
            </a:r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702EFEBF-0043-400D-B22A-79EF0B45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" y="813420"/>
            <a:ext cx="2804403" cy="5624047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B3691CCB-141C-4B21-9DA0-458761EE6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" y="311830"/>
            <a:ext cx="2998731" cy="655159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1C9EFC2-FC3D-470A-9A32-E8C47E66A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1"/>
          <a:stretch/>
        </p:blipFill>
        <p:spPr>
          <a:xfrm>
            <a:off x="3135584" y="900981"/>
            <a:ext cx="2804403" cy="555988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0CEDC985-B29D-415A-A7AA-9943D35F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623" y="311829"/>
            <a:ext cx="2998731" cy="655159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393988D-6BF4-4A65-9993-89D390E6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44" y="794256"/>
            <a:ext cx="2796782" cy="5624047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0E6CB8DF-0750-4D88-9F6B-3497E9507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70" y="312654"/>
            <a:ext cx="3078028" cy="6551593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18DC5628-D874-47C2-BE6C-498C7FFC9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944" y="841413"/>
            <a:ext cx="2690621" cy="5558867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18CFEA8B-C0B6-4B13-A3D1-F48A845D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34" y="311828"/>
            <a:ext cx="3078028" cy="65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12" y="1178318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API usate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374" y="903285"/>
            <a:ext cx="7603588" cy="52748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AI fini dello svolgimento dell’</a:t>
            </a:r>
            <a:r>
              <a:rPr lang="it-IT" sz="2000" dirty="0" err="1"/>
              <a:t>homework</a:t>
            </a:r>
            <a:r>
              <a:rPr lang="it-IT" sz="2000" dirty="0"/>
              <a:t> è stato scelto il sito sviluppato in occasione del mhw1, il quale elenca una </a:t>
            </a:r>
            <a:r>
              <a:rPr lang="it-IT" sz="2000" b="1" dirty="0"/>
              <a:t>«top five» di alimenti indicati per gli studenti</a:t>
            </a:r>
            <a:r>
              <a:rPr lang="it-IT" sz="2000" dirty="0"/>
              <a:t>. A tal proposito, ho integrato le 3 seguenti API REST (2 con API Key e 1 con OAuth2) :</a:t>
            </a:r>
          </a:p>
          <a:p>
            <a:pPr lvl="1"/>
            <a:r>
              <a:rPr lang="it-IT" sz="2000" u="sng" dirty="0"/>
              <a:t>Edamam Recipe Search</a:t>
            </a:r>
            <a:r>
              <a:rPr lang="it-IT" sz="2000" dirty="0"/>
              <a:t>: (</a:t>
            </a:r>
            <a:r>
              <a:rPr lang="en-US" sz="1600" dirty="0">
                <a:hlinkClick r:id="rId2"/>
              </a:rPr>
              <a:t>Documentation – Edamam</a:t>
            </a:r>
            <a:r>
              <a:rPr lang="en-US" sz="1600" dirty="0"/>
              <a:t>), </a:t>
            </a:r>
            <a:r>
              <a:rPr lang="en-US" sz="2000" dirty="0"/>
              <a:t>la quale offre milioni di ricette.</a:t>
            </a:r>
          </a:p>
          <a:p>
            <a:pPr lvl="1"/>
            <a:r>
              <a:rPr lang="it-IT" sz="2000" u="sng" dirty="0"/>
              <a:t>Google Books</a:t>
            </a:r>
            <a:r>
              <a:rPr lang="it-IT" sz="2000" dirty="0"/>
              <a:t>: (</a:t>
            </a:r>
            <a:r>
              <a:rPr lang="en-US" sz="1600" dirty="0">
                <a:hlinkClick r:id="rId3"/>
              </a:rPr>
              <a:t>Google Books APIs  |  Google Developers</a:t>
            </a:r>
            <a:r>
              <a:rPr lang="it-IT" sz="2000" dirty="0"/>
              <a:t>), la quale consente di eseguire a livello di codice le operazioni presenti sul sito web di Google Libri: in particolare, è stata integrata la funzione di ricerca di ebook gratuiti.</a:t>
            </a:r>
          </a:p>
          <a:p>
            <a:pPr lvl="1"/>
            <a:r>
              <a: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Spotify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(</a:t>
            </a:r>
            <a:r>
              <a:rPr lang="en-US" sz="1600" dirty="0">
                <a:hlinkClick r:id="rId4"/>
              </a:rPr>
              <a:t>Web API | Spotify for Developers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la quale restituisce informazioni relative ad artisti, album, tracce e playlist: nello specifico, sono state implementate due funzioni: una di ricerca di tracce, mentre l’altra restituisce 6 tracce casuali da una </a:t>
            </a:r>
          </a:p>
          <a:p>
            <a:pPr marL="457200" lvl="1" indent="0">
              <a:buNone/>
            </a:pPr>
            <a:endParaRPr kumimoji="0" lang="it-IT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kumimoji="0" lang="it-IT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playlist pubblica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lvl="1"/>
            <a:endParaRPr lang="it-IT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1" indent="0">
              <a:buNone/>
            </a:pPr>
            <a:endParaRPr lang="it-IT" sz="1600" dirty="0"/>
          </a:p>
          <a:p>
            <a:pPr marL="457200" lvl="1" indent="0">
              <a:buNone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2C11FB-B28F-4B00-AFAF-7B2BEF862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343" y="4651024"/>
            <a:ext cx="5154813" cy="18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" y="1365448"/>
            <a:ext cx="3612652" cy="3387497"/>
          </a:xfrm>
        </p:spPr>
        <p:txBody>
          <a:bodyPr anchor="b">
            <a:normAutofit/>
          </a:bodyPr>
          <a:lstStyle/>
          <a:p>
            <a:pPr algn="r"/>
            <a:r>
              <a:rPr lang="it-IT" dirty="0">
                <a:solidFill>
                  <a:srgbClr val="FFFFFF"/>
                </a:solidFill>
              </a:rPr>
              <a:t>Meccanismo di autenticazione delle API di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6600" i="1" u="sng" dirty="0">
                <a:solidFill>
                  <a:srgbClr val="FFFFFF"/>
                </a:solidFill>
              </a:rPr>
              <a:t>Spotify</a:t>
            </a:r>
            <a:endParaRPr lang="it-IT" sz="4000" i="1" u="sng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AA39CE-6B45-4B0E-8A52-8C5CE1CE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1" y="0"/>
            <a:ext cx="4030825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DD34200-D7C1-44DB-A232-F22ED256BF3D}"/>
              </a:ext>
            </a:extLst>
          </p:cNvPr>
          <p:cNvSpPr txBox="1">
            <a:spLocks/>
          </p:cNvSpPr>
          <p:nvPr/>
        </p:nvSpPr>
        <p:spPr>
          <a:xfrm>
            <a:off x="136634" y="1328057"/>
            <a:ext cx="3612652" cy="41644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>
                <a:solidFill>
                  <a:srgbClr val="FFFFFF"/>
                </a:solidFill>
              </a:rPr>
              <a:t>Meccanismo di autenticazione delle API di</a:t>
            </a:r>
          </a:p>
          <a:p>
            <a:pPr algn="r"/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6600" i="1" u="sng" dirty="0">
                <a:solidFill>
                  <a:srgbClr val="FFFFFF"/>
                </a:solidFill>
              </a:rPr>
              <a:t>Edamam </a:t>
            </a:r>
          </a:p>
          <a:p>
            <a:pPr algn="r"/>
            <a:r>
              <a:rPr lang="it-IT" sz="5800" dirty="0">
                <a:solidFill>
                  <a:srgbClr val="FFFFFF"/>
                </a:solidFill>
              </a:rPr>
              <a:t>&amp;</a:t>
            </a:r>
          </a:p>
          <a:p>
            <a:pPr algn="r"/>
            <a:r>
              <a:rPr lang="it-IT" sz="6600" i="1" u="sng" dirty="0">
                <a:solidFill>
                  <a:srgbClr val="FFFFFF"/>
                </a:solidFill>
              </a:rPr>
              <a:t> </a:t>
            </a:r>
            <a:r>
              <a:rPr lang="it-IT" sz="5200" i="1" u="sng" dirty="0">
                <a:solidFill>
                  <a:srgbClr val="FFFFFF"/>
                </a:solidFill>
              </a:rPr>
              <a:t>Google Books</a:t>
            </a:r>
            <a:endParaRPr lang="it-IT" sz="4000" i="1" u="sng" dirty="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6C1225A-6918-4E34-B60F-E4EC1344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459" y="893942"/>
            <a:ext cx="7603588" cy="52748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dirty="0"/>
              <a:t>Entrambe utilizzano un’autenticazione con API Key:</a:t>
            </a:r>
          </a:p>
          <a:p>
            <a:pPr lvl="1"/>
            <a:r>
              <a:rPr lang="it-IT" sz="2800" u="sng" dirty="0"/>
              <a:t>Edamam Recipe Search</a:t>
            </a:r>
          </a:p>
          <a:p>
            <a:pPr lvl="2"/>
            <a:r>
              <a:rPr lang="it-IT" dirty="0"/>
              <a:t>Endpoint: </a:t>
            </a:r>
            <a:r>
              <a:rPr lang="it-IT" dirty="0">
                <a:solidFill>
                  <a:srgbClr val="FF0000"/>
                </a:solidFill>
                <a:hlinkClick r:id="rId3"/>
              </a:rPr>
              <a:t>https://api.edamam.com/api/recipes/v2</a:t>
            </a:r>
            <a:endParaRPr lang="it-IT" dirty="0"/>
          </a:p>
          <a:p>
            <a:pPr lvl="2"/>
            <a:r>
              <a:rPr lang="it-IT" dirty="0"/>
              <a:t>Aggiunta dei parametri</a:t>
            </a:r>
          </a:p>
          <a:p>
            <a:pPr lvl="3"/>
            <a:r>
              <a:rPr lang="it-IT" dirty="0"/>
              <a:t> «app_key=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yourAPIKey»</a:t>
            </a:r>
            <a:endParaRPr lang="it-IT" dirty="0"/>
          </a:p>
          <a:p>
            <a:pPr lvl="3"/>
            <a:r>
              <a:rPr lang="it-IT" dirty="0"/>
              <a:t>«app_id=yourAppID»</a:t>
            </a:r>
          </a:p>
          <a:p>
            <a:pPr lvl="1"/>
            <a:r>
              <a:rPr lang="it-IT" sz="2800" u="sng" dirty="0"/>
              <a:t>Google Books</a:t>
            </a:r>
            <a:r>
              <a:rPr lang="it-IT" sz="2800" dirty="0"/>
              <a:t>:</a:t>
            </a:r>
          </a:p>
          <a:p>
            <a:pPr lvl="2"/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Endpoint: 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https://www.googleapis.com/books/v1/volumes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2"/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Basta aggiungere il parametro 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«key=yourAPIKey</a:t>
            </a:r>
            <a:r>
              <a:rPr lang="it-IT" dirty="0">
                <a:solidFill>
                  <a:prstClr val="black"/>
                </a:solidFill>
                <a:latin typeface="Calibri" panose="020F0502020204030204"/>
              </a:rPr>
              <a:t>»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1" indent="0">
              <a:buNone/>
            </a:pPr>
            <a:endParaRPr lang="it-IT" sz="2000" dirty="0"/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41309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" y="1365448"/>
            <a:ext cx="3612652" cy="3387497"/>
          </a:xfrm>
        </p:spPr>
        <p:txBody>
          <a:bodyPr anchor="b">
            <a:normAutofit/>
          </a:bodyPr>
          <a:lstStyle/>
          <a:p>
            <a:pPr algn="r"/>
            <a:r>
              <a:rPr lang="it-IT" dirty="0">
                <a:solidFill>
                  <a:srgbClr val="FFFFFF"/>
                </a:solidFill>
              </a:rPr>
              <a:t>Meccanismo di autenticazione delle API di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6600" i="1" u="sng" dirty="0">
                <a:solidFill>
                  <a:srgbClr val="FFFFFF"/>
                </a:solidFill>
              </a:rPr>
              <a:t>Spotify</a:t>
            </a:r>
            <a:endParaRPr lang="it-IT" sz="4000" i="1" u="sng" dirty="0">
              <a:solidFill>
                <a:srgbClr val="FFFFFF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4183749-EC8F-42EB-BA8B-7C432FCF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54" y="143486"/>
            <a:ext cx="6294665" cy="70872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DA6F2BF-8ED5-468A-887B-0C0F1F942EA0}"/>
              </a:ext>
            </a:extLst>
          </p:cNvPr>
          <p:cNvSpPr txBox="1"/>
          <p:nvPr/>
        </p:nvSpPr>
        <p:spPr>
          <a:xfrm>
            <a:off x="5069382" y="5395700"/>
            <a:ext cx="61695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rgbClr val="222326"/>
                </a:solidFill>
                <a:latin typeface="Circular"/>
              </a:rPr>
              <a:t>A</a:t>
            </a:r>
            <a:r>
              <a:rPr lang="it-IT" b="0" i="0" dirty="0">
                <a:solidFill>
                  <a:srgbClr val="222326"/>
                </a:solidFill>
                <a:effectLst/>
                <a:latin typeface="Circular"/>
              </a:rPr>
              <a:t>utenticazione da server a server</a:t>
            </a:r>
          </a:p>
          <a:p>
            <a:pPr marL="285750" indent="-285750">
              <a:buFontTx/>
              <a:buChar char="-"/>
            </a:pPr>
            <a:r>
              <a:rPr lang="it-IT" dirty="0"/>
              <a:t>Nessuna autorizzazione da parte dell’utente =&gt; e quindi endpoints limitati in quanto </a:t>
            </a:r>
            <a:r>
              <a:rPr lang="it-IT" b="0" i="0" dirty="0">
                <a:solidFill>
                  <a:srgbClr val="222326"/>
                </a:solidFill>
                <a:effectLst/>
                <a:latin typeface="Circular"/>
              </a:rPr>
              <a:t>si possono usare solo quelli che </a:t>
            </a:r>
            <a:r>
              <a:rPr lang="it-IT" b="0" i="0" u="sng" dirty="0">
                <a:solidFill>
                  <a:srgbClr val="222326"/>
                </a:solidFill>
                <a:effectLst/>
                <a:latin typeface="Circular"/>
              </a:rPr>
              <a:t>non</a:t>
            </a:r>
            <a:r>
              <a:rPr lang="it-IT" b="0" i="0" dirty="0">
                <a:solidFill>
                  <a:srgbClr val="222326"/>
                </a:solidFill>
                <a:effectLst/>
                <a:latin typeface="Circular"/>
              </a:rPr>
              <a:t> accedono alle informazioni utente.‎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58123D-DCE4-4A6D-BB04-B4FF4852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58" y="834356"/>
            <a:ext cx="4931255" cy="43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" y="0"/>
            <a:ext cx="307910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0" y="1502225"/>
            <a:ext cx="2911151" cy="35829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Formato delle richieste e risposte: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b="1" i="1" u="sng" dirty="0">
                <a:solidFill>
                  <a:srgbClr val="FFFFFF"/>
                </a:solidFill>
              </a:rPr>
              <a:t>Edamam </a:t>
            </a:r>
            <a:br>
              <a:rPr lang="it-IT" b="1" i="1" u="sng" dirty="0">
                <a:solidFill>
                  <a:srgbClr val="FFFFFF"/>
                </a:solidFill>
              </a:rPr>
            </a:br>
            <a:r>
              <a:rPr lang="it-IT" b="1" i="1" u="sng" dirty="0">
                <a:solidFill>
                  <a:srgbClr val="FFFFFF"/>
                </a:solidFill>
              </a:rPr>
              <a:t>Recipe Search</a:t>
            </a:r>
            <a:endParaRPr lang="it-IT" sz="4000" b="1" i="1" u="sng" dirty="0">
              <a:solidFill>
                <a:srgbClr val="FFFFFF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DC83E1-6475-4A81-A91B-A8A0CBE43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9"/>
          <a:stretch/>
        </p:blipFill>
        <p:spPr>
          <a:xfrm>
            <a:off x="8287081" y="830424"/>
            <a:ext cx="3865387" cy="5607698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FBC824C8-A5B9-436C-8AAF-46E3EED0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192" y="306803"/>
            <a:ext cx="4960469" cy="4062651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onEdamamJson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if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(!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 Documento vuoto... :(  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else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"Questo è il Json restituito: 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"Questa è la risposta: 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return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const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fetchPromise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fetch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"https://api.edamam.com/api/recipes/v2?"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		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"type=public"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		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"&amp;app_id="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		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"&amp;app_key="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		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"&amp;q=pasta"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const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jsonPromise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fetchPromise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jsonPromise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onEdamamJson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3069772" y="-18662"/>
            <a:ext cx="1987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RICHIESTA</a:t>
            </a:r>
            <a:r>
              <a:rPr lang="it-IT" sz="1800" dirty="0"/>
              <a:t>: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4691348-CE74-4B66-A91D-288BB292D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20" y="4481423"/>
            <a:ext cx="3298917" cy="236259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FC336DBB-9B1B-4594-A9CB-03910180B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336" b="67658"/>
          <a:stretch/>
        </p:blipFill>
        <p:spPr>
          <a:xfrm>
            <a:off x="8287081" y="446772"/>
            <a:ext cx="3865387" cy="3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" y="0"/>
            <a:ext cx="307910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0" y="1754155"/>
            <a:ext cx="2911151" cy="28345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Formato delle richieste e risposte: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b="1" i="1" u="sng" dirty="0">
                <a:solidFill>
                  <a:srgbClr val="FFFFFF"/>
                </a:solidFill>
              </a:rPr>
              <a:t>Google Books</a:t>
            </a:r>
            <a:endParaRPr lang="it-IT" sz="4000" b="1" i="1" u="sng" dirty="0">
              <a:solidFill>
                <a:srgbClr val="FFFFFF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3069772" y="-18662"/>
            <a:ext cx="1987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RICHIESTA</a:t>
            </a:r>
            <a:r>
              <a:rPr lang="it-IT" sz="1800" dirty="0"/>
              <a:t>:</a:t>
            </a:r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C336DBB-9B1B-4594-A9CB-03910180B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36" b="67658"/>
          <a:stretch/>
        </p:blipFill>
        <p:spPr>
          <a:xfrm>
            <a:off x="8193774" y="45551"/>
            <a:ext cx="3914977" cy="3836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BF538-6CF5-4ADB-84A5-98943393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427" y="340851"/>
            <a:ext cx="5044686" cy="3908762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onGoogleBookJson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if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(!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 Documento vuoto... :(  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else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"Questo è il Json restituito: 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"Questa è la risposta: 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return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const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fetchPromise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fetch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"https://www.googleapis.com/books/v1/volumes?"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"filter=free-ebooks"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"&amp;download=epub"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"&amp;key="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"&amp;q=JAVA"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const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jsonPromise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fetchPromise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Inconsolata" pitchFamily="1" charset="0"/>
              </a:rPr>
              <a:t>jsonPromise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onGoogleBookJson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273D30-6AA5-48F6-9BD5-B57E373C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68" y="4395197"/>
            <a:ext cx="3468447" cy="23974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4A84A40-E01E-441B-9AA0-3F1C3C0A1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103" y="401210"/>
            <a:ext cx="3919649" cy="62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7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9" y="0"/>
            <a:ext cx="240729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-9329" y="1574112"/>
            <a:ext cx="2276669" cy="40868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Formato delle richieste e risposte: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b="1" i="1" u="sng" dirty="0">
                <a:solidFill>
                  <a:srgbClr val="FFFFFF"/>
                </a:solidFill>
              </a:rPr>
              <a:t>Spotify</a:t>
            </a:r>
          </a:p>
          <a:p>
            <a:pPr algn="r"/>
            <a:r>
              <a:rPr lang="it-IT" sz="4000" b="1" i="1" u="sng" dirty="0">
                <a:solidFill>
                  <a:srgbClr val="FFFFFF"/>
                </a:solidFill>
              </a:rPr>
              <a:t>(funzione Playlist)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2526988" y="88023"/>
            <a:ext cx="1987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RICHIESTA</a:t>
            </a:r>
            <a:r>
              <a:rPr lang="it-IT" sz="1800" dirty="0"/>
              <a:t>:</a:t>
            </a:r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C336DBB-9B1B-4594-A9CB-03910180B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36" b="67658"/>
          <a:stretch/>
        </p:blipFill>
        <p:spPr>
          <a:xfrm>
            <a:off x="8215634" y="2143952"/>
            <a:ext cx="3962400" cy="3836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8F78F1-33CC-4326-B509-6731A86F6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225"/>
          <a:stretch/>
        </p:blipFill>
        <p:spPr>
          <a:xfrm>
            <a:off x="8215634" y="2525400"/>
            <a:ext cx="3962400" cy="30901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89D9AAE-B0BD-462E-864D-55133AC9F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935" y="399002"/>
            <a:ext cx="4413381" cy="6370975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let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undefined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;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rgbClr val="499CD5"/>
              </a:solidFill>
              <a:effectLst/>
              <a:latin typeface="Inconsolata" pitchFamily="1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rgbClr val="499CD5"/>
              </a:solidFill>
              <a:effectLst/>
              <a:latin typeface="Inconsolata" pitchFamily="1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onSpotifyPlaylistJson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if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(!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 Documento vuoto... :(  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else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"Questo è il Json restituito: 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  <a:latin typeface="Inconsolata" pitchFamily="1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"Questa è la risposta: 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return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endParaRPr lang="it-IT" altLang="it-IT" sz="800" dirty="0">
              <a:solidFill>
                <a:srgbClr val="D4D4D4"/>
              </a:solidFill>
              <a:latin typeface="Inconsolata" pitchFamily="1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Inconsolata" pitchFamily="1" charset="0"/>
              </a:rPr>
              <a:t>// richiedo l'accesso alla playlist "Pop Gem Student (id: 37i9dQZF1DWSoyxGghlqv5)"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fetch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"https://api.spotify.com/v1/playlists/37i9dQZF1DWSoyxGghlqv5"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headers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Authorization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Bearer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 '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}).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onSpotifyPlaylistJson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getToken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.access_token;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"Questo è l'attuale token: "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onTokenResponse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"Questa è la risposta dall'endpoint del token: 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return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Inconsolata" pitchFamily="1" charset="0"/>
              </a:rPr>
              <a:t>// richiedo il token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fetch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"https://accounts.spotify.com/api/token"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method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"post"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body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'grant_type=client_credentials'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headers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'Content-Type'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application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/x-www-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form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-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urlencoded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Authorization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'Basic '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btoa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clientId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':'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clientSecret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onTokenResponse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getToken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7F8E6F7-6A75-4695-9F6C-4BFF46EBD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23" b="49159"/>
          <a:stretch/>
        </p:blipFill>
        <p:spPr>
          <a:xfrm>
            <a:off x="8215634" y="2834417"/>
            <a:ext cx="3962400" cy="236997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DEC237B-9549-48E5-A404-BF4003299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06" b="-1"/>
          <a:stretch/>
        </p:blipFill>
        <p:spPr>
          <a:xfrm>
            <a:off x="8215634" y="5204393"/>
            <a:ext cx="3962400" cy="160474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A6CD5C0-CEC7-4E96-8122-339B593B4B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132"/>
          <a:stretch/>
        </p:blipFill>
        <p:spPr>
          <a:xfrm>
            <a:off x="6018245" y="2937056"/>
            <a:ext cx="2155373" cy="2077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4B250B7-CCA6-4419-B777-DB1055115B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501"/>
          <a:stretch/>
        </p:blipFill>
        <p:spPr>
          <a:xfrm>
            <a:off x="7742907" y="121548"/>
            <a:ext cx="3155247" cy="19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9" y="0"/>
            <a:ext cx="240729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-9329" y="1574112"/>
            <a:ext cx="2276669" cy="40868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Formato delle richieste e risposte: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b="1" i="1" u="sng" dirty="0">
                <a:solidFill>
                  <a:srgbClr val="FFFFFF"/>
                </a:solidFill>
              </a:rPr>
              <a:t>Spotify</a:t>
            </a:r>
          </a:p>
          <a:p>
            <a:pPr algn="r"/>
            <a:r>
              <a:rPr lang="it-IT" sz="4000" b="1" i="1" u="sng" dirty="0">
                <a:solidFill>
                  <a:srgbClr val="FFFFFF"/>
                </a:solidFill>
              </a:rPr>
              <a:t>(funzione Ricerca)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2476031" y="82695"/>
            <a:ext cx="1987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RICHIESTA</a:t>
            </a:r>
            <a:r>
              <a:rPr lang="it-IT" sz="1800" dirty="0"/>
              <a:t>:</a:t>
            </a:r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C336DBB-9B1B-4594-A9CB-03910180B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36" b="67658"/>
          <a:stretch/>
        </p:blipFill>
        <p:spPr>
          <a:xfrm>
            <a:off x="7979211" y="1754155"/>
            <a:ext cx="4194128" cy="40134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1915CD5-0870-454D-9205-047FA7A0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49" y="443003"/>
            <a:ext cx="4940505" cy="6124754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let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undefined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onSpotifyJson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if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(!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 Documento vuoto... :(  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else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"Questo è il Json restituito: 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rgbClr val="D4D4D4"/>
              </a:solidFill>
              <a:effectLst/>
              <a:latin typeface="Inconsolata" pitchFamily="1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"Questa è la risposta: 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return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endParaRPr lang="it-IT" altLang="it-IT" sz="800" dirty="0">
              <a:solidFill>
                <a:srgbClr val="D4D4D4"/>
              </a:solidFill>
              <a:latin typeface="Inconsolata" pitchFamily="1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fetch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"https://api.spotify.com/v1/search?type=track&amp;include_external=audio&amp;q=BELLA CIAO"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headers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Authorization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Bearer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 '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}).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onSpotifyJson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getToken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=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.access_token;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"Questo è l'attuale token: "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token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function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onTokenResponse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"Questa è la risposta dall'endpoint del token: 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console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log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Inconsolata" pitchFamily="1" charset="0"/>
              </a:rPr>
              <a:t>return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json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();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Inconsolata" pitchFamily="1" charset="0"/>
              </a:rPr>
              <a:t>// richiedo il token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fetch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"https://accounts.spotify.com/api/token"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method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"post"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body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'grant_type=client_credentials'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Inconsolata" pitchFamily="1" charset="0"/>
              </a:rPr>
              <a:t>headers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{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'Content-Type'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application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/x-www-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form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-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urlencoded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,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   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 err="1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Authorization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: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'Basic '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btoa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clientId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Inconsolata" pitchFamily="1" charset="0"/>
              </a:rPr>
              <a:t>':'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+ 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Inconsolata" pitchFamily="1" charset="0"/>
              </a:rPr>
              <a:t>clientSecret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        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    }</a:t>
            </a:r>
            <a:b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</a:b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onTokenResponse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).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then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(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Inconsolata" pitchFamily="1" charset="0"/>
              </a:rPr>
              <a:t>getToken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Inconsolata" pitchFamily="1" charset="0"/>
              </a:rPr>
              <a:t>);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6FA13BE-7689-45D3-8493-8F6C2AC4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261" y="2824867"/>
            <a:ext cx="1995252" cy="176422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1E91B8D-41FC-4E80-8853-46F868F1A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212" y="2155501"/>
            <a:ext cx="4194128" cy="455308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1372009-15DB-4169-A130-81B6B39DB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366" y="45371"/>
            <a:ext cx="2266696" cy="16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8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A28FF67-08E2-441B-8BED-37B29A34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22"/>
          <a:stretch/>
        </p:blipFill>
        <p:spPr>
          <a:xfrm>
            <a:off x="-9329" y="0"/>
            <a:ext cx="2407296" cy="31257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6A40C2-1081-404A-A4DD-CF875F0DDD5E}"/>
              </a:ext>
            </a:extLst>
          </p:cNvPr>
          <p:cNvSpPr txBox="1">
            <a:spLocks/>
          </p:cNvSpPr>
          <p:nvPr/>
        </p:nvSpPr>
        <p:spPr>
          <a:xfrm>
            <a:off x="0" y="54700"/>
            <a:ext cx="2239347" cy="27924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rgbClr val="FFFFFF"/>
                </a:solidFill>
              </a:rPr>
              <a:t>Modo in cui è stata inclusa</a:t>
            </a:r>
          </a:p>
          <a:p>
            <a:pPr algn="r"/>
            <a:r>
              <a:rPr lang="it-IT" sz="4000" b="1" i="1" u="sng" dirty="0">
                <a:solidFill>
                  <a:srgbClr val="FFFFFF"/>
                </a:solidFill>
              </a:rPr>
              <a:t>L’API delle ricette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52C3C-6FE6-4B25-AB1F-B007696412B5}"/>
              </a:ext>
            </a:extLst>
          </p:cNvPr>
          <p:cNvSpPr txBox="1"/>
          <p:nvPr/>
        </p:nvSpPr>
        <p:spPr>
          <a:xfrm>
            <a:off x="2696547" y="264861"/>
            <a:ext cx="93865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l’API è stata implementata sfruttando le immagini dei cibi. Nello spec</a:t>
            </a:r>
            <a:r>
              <a:rPr lang="it-IT" dirty="0"/>
              <a:t>ifico, al click di un’immagine si apre una modale con 6 ricette random (delle tante restituite dal server) aventi come ingrediente principale proprio l’alimento raffigurato all’interno dell’immagine sopra cui si è cliccato.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È stato inserito un pulsante fissato in basso a destra che, se cliccato, apre un avviso dove si informa l’utente circa questa funzionalità.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/>
              <a:t>Ad ogni immagine a livello </a:t>
            </a:r>
            <a:r>
              <a:rPr lang="it-IT" i="1" dirty="0"/>
              <a:t>html</a:t>
            </a:r>
            <a:r>
              <a:rPr lang="it-IT" dirty="0"/>
              <a:t> corrisponde un «data-id» che viene acquisito lato </a:t>
            </a:r>
            <a:r>
              <a:rPr lang="it-IT" i="1" dirty="0"/>
              <a:t>javascript</a:t>
            </a:r>
            <a:r>
              <a:rPr lang="it-IT" dirty="0"/>
              <a:t> e passato come parametro all’endpoint.</a:t>
            </a:r>
          </a:p>
          <a:p>
            <a:pPr lvl="1"/>
            <a:r>
              <a:rPr lang="it-IT" dirty="0"/>
              <a:t>	(nell’esempio sotto a destra, </a:t>
            </a:r>
            <a:r>
              <a:rPr lang="it-IT" b="1" dirty="0">
                <a:solidFill>
                  <a:srgbClr val="9CDCFE"/>
                </a:solidFill>
                <a:effectLst/>
                <a:latin typeface="Inconsolata" pitchFamily="1" charset="0"/>
              </a:rPr>
              <a:t>data-id</a:t>
            </a:r>
            <a:r>
              <a:rPr lang="it-IT" b="1" dirty="0">
                <a:solidFill>
                  <a:srgbClr val="D4D4D4"/>
                </a:solidFill>
                <a:effectLst/>
                <a:latin typeface="Inconsolata" pitchFamily="1" charset="0"/>
              </a:rPr>
              <a:t>=</a:t>
            </a:r>
            <a:r>
              <a:rPr lang="it-IT" b="1" dirty="0">
                <a:solidFill>
                  <a:srgbClr val="CE9178"/>
                </a:solidFill>
                <a:effectLst/>
                <a:latin typeface="Inconsolata" pitchFamily="1" charset="0"/>
              </a:rPr>
              <a:t>"dark+chocolate</a:t>
            </a:r>
            <a:r>
              <a:rPr lang="it-IT" dirty="0">
                <a:solidFill>
                  <a:srgbClr val="CE9178"/>
                </a:solidFill>
                <a:latin typeface="Inconsolata" pitchFamily="1" charset="0"/>
              </a:rPr>
              <a:t>"</a:t>
            </a:r>
            <a:r>
              <a:rPr lang="it-IT" dirty="0">
                <a:latin typeface="Inconsolata" pitchFamily="1" charset="0"/>
              </a:rPr>
              <a:t>)</a:t>
            </a:r>
            <a:endParaRPr lang="it-IT" b="0" dirty="0">
              <a:effectLst/>
              <a:latin typeface="Inconsolata" pitchFamily="1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995BEE-4724-4BDC-B63C-1B35EE28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4" y="3149292"/>
            <a:ext cx="4619595" cy="3602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A8E3A9C-53D2-4CE7-AEB2-55005B31B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681" y="3166078"/>
            <a:ext cx="6099110" cy="360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774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3E4CE6F2A9459180EB8307AAA262" ma:contentTypeVersion="11" ma:contentTypeDescription="Create a new document." ma:contentTypeScope="" ma:versionID="188987ed465fe2c45e06b0cbbf60ee07">
  <xsd:schema xmlns:xsd="http://www.w3.org/2001/XMLSchema" xmlns:xs="http://www.w3.org/2001/XMLSchema" xmlns:p="http://schemas.microsoft.com/office/2006/metadata/properties" xmlns:ns3="cc021ea7-21f0-423a-bde8-73263d3bfd73" xmlns:ns4="07065ff8-2d69-40ab-81e6-cadea8e75c68" targetNamespace="http://schemas.microsoft.com/office/2006/metadata/properties" ma:root="true" ma:fieldsID="a1a1ffd992e30139c5f90d4195a60167" ns3:_="" ns4:_="">
    <xsd:import namespace="cc021ea7-21f0-423a-bde8-73263d3bfd73"/>
    <xsd:import namespace="07065ff8-2d69-40ab-81e6-cadea8e75c6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21ea7-21f0-423a-bde8-73263d3bfd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65ff8-2d69-40ab-81e6-cadea8e75c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0E3389-6ED4-4550-9449-52454B17E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21ea7-21f0-423a-bde8-73263d3bfd73"/>
    <ds:schemaRef ds:uri="07065ff8-2d69-40ab-81e6-cadea8e75c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E9F391-DDFA-4EA6-90F8-9ABD501837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4195C0-D65D-4E64-8744-2276D5FEF435}">
  <ds:schemaRefs>
    <ds:schemaRef ds:uri="http://purl.org/dc/terms/"/>
    <ds:schemaRef ds:uri="http://schemas.microsoft.com/office/infopath/2007/PartnerControls"/>
    <ds:schemaRef ds:uri="http://www.w3.org/XML/1998/namespace"/>
    <ds:schemaRef ds:uri="cc021ea7-21f0-423a-bde8-73263d3bfd73"/>
    <ds:schemaRef ds:uri="07065ff8-2d69-40ab-81e6-cadea8e75c68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1574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Circular</vt:lpstr>
      <vt:lpstr>Inconsolata</vt:lpstr>
      <vt:lpstr>Tema di Office</vt:lpstr>
      <vt:lpstr>Office Theme</vt:lpstr>
      <vt:lpstr>MHW3</vt:lpstr>
      <vt:lpstr>Descrizione API usate</vt:lpstr>
      <vt:lpstr>Meccanismo di autenticazione delle API di Spotify</vt:lpstr>
      <vt:lpstr>Meccanismo di autenticazione delle API di Spotify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LEOCATA</dc:creator>
  <cp:lastModifiedBy>GIUSEPPE LEOCATA</cp:lastModifiedBy>
  <cp:revision>2</cp:revision>
  <dcterms:created xsi:type="dcterms:W3CDTF">2022-04-27T07:51:17Z</dcterms:created>
  <dcterms:modified xsi:type="dcterms:W3CDTF">2022-04-27T16:00:35Z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0x01010003583E4CE6F2A9459180EB8307AAA262</vt:lpwstr>
  </property>
</Properties>
</file>